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Rogers" userId="73f1e861-0fe4-4505-b0c1-0a3e261cffa9" providerId="ADAL" clId="{629CBC63-6514-4D93-9742-F15B36139C36}"/>
    <pc:docChg chg="modSld">
      <pc:chgData name="Amanda Rogers" userId="73f1e861-0fe4-4505-b0c1-0a3e261cffa9" providerId="ADAL" clId="{629CBC63-6514-4D93-9742-F15B36139C36}" dt="2023-12-08T16:33:20.172" v="23" actId="1035"/>
      <pc:docMkLst>
        <pc:docMk/>
      </pc:docMkLst>
      <pc:sldChg chg="modSp mod">
        <pc:chgData name="Amanda Rogers" userId="73f1e861-0fe4-4505-b0c1-0a3e261cffa9" providerId="ADAL" clId="{629CBC63-6514-4D93-9742-F15B36139C36}" dt="2023-12-08T16:33:20.172" v="23" actId="1035"/>
        <pc:sldMkLst>
          <pc:docMk/>
          <pc:sldMk cId="3449640059" sldId="260"/>
        </pc:sldMkLst>
        <pc:spChg chg="mod">
          <ac:chgData name="Amanda Rogers" userId="73f1e861-0fe4-4505-b0c1-0a3e261cffa9" providerId="ADAL" clId="{629CBC63-6514-4D93-9742-F15B36139C36}" dt="2023-12-08T16:33:20.172" v="23" actId="1035"/>
          <ac:spMkLst>
            <pc:docMk/>
            <pc:sldMk cId="3449640059" sldId="260"/>
            <ac:spMk id="11" creationId="{00000000-0000-0000-0000-000000000000}"/>
          </ac:spMkLst>
        </pc:spChg>
        <pc:spChg chg="mod">
          <ac:chgData name="Amanda Rogers" userId="73f1e861-0fe4-4505-b0c1-0a3e261cffa9" providerId="ADAL" clId="{629CBC63-6514-4D93-9742-F15B36139C36}" dt="2023-12-08T16:33:09.802" v="11" actId="1035"/>
          <ac:spMkLst>
            <pc:docMk/>
            <pc:sldMk cId="3449640059" sldId="260"/>
            <ac:spMk id="25" creationId="{00000000-0000-0000-0000-000000000000}"/>
          </ac:spMkLst>
        </pc:spChg>
      </pc:sldChg>
    </pc:docChg>
  </pc:docChgLst>
  <pc:docChgLst>
    <pc:chgData name="Amanda Rogers" userId="73f1e861-0fe4-4505-b0c1-0a3e261cffa9" providerId="ADAL" clId="{3465E771-FEF2-463E-8B40-738C33EB9D75}"/>
    <pc:docChg chg="undo redo custSel modSld">
      <pc:chgData name="Amanda Rogers" userId="73f1e861-0fe4-4505-b0c1-0a3e261cffa9" providerId="ADAL" clId="{3465E771-FEF2-463E-8B40-738C33EB9D75}" dt="2023-07-19T18:27:50.405" v="1697" actId="20577"/>
      <pc:docMkLst>
        <pc:docMk/>
      </pc:docMkLst>
      <pc:sldChg chg="addSp modSp mod">
        <pc:chgData name="Amanda Rogers" userId="73f1e861-0fe4-4505-b0c1-0a3e261cffa9" providerId="ADAL" clId="{3465E771-FEF2-463E-8B40-738C33EB9D75}" dt="2023-07-12T19:40:27.261" v="1643" actId="20577"/>
        <pc:sldMkLst>
          <pc:docMk/>
          <pc:sldMk cId="2665438787" sldId="258"/>
        </pc:sldMkLst>
        <pc:spChg chg="add mod">
          <ac:chgData name="Amanda Rogers" userId="73f1e861-0fe4-4505-b0c1-0a3e261cffa9" providerId="ADAL" clId="{3465E771-FEF2-463E-8B40-738C33EB9D75}" dt="2023-07-12T19:36:25.545" v="1287"/>
          <ac:spMkLst>
            <pc:docMk/>
            <pc:sldMk cId="2665438787" sldId="258"/>
            <ac:spMk id="3" creationId="{7BD9D076-F046-D75B-726A-4362255E6566}"/>
          </ac:spMkLst>
        </pc:spChg>
        <pc:spChg chg="mod">
          <ac:chgData name="Amanda Rogers" userId="73f1e861-0fe4-4505-b0c1-0a3e261cffa9" providerId="ADAL" clId="{3465E771-FEF2-463E-8B40-738C33EB9D75}" dt="2023-07-12T19:40:27.261" v="1643" actId="20577"/>
          <ac:spMkLst>
            <pc:docMk/>
            <pc:sldMk cId="2665438787" sldId="258"/>
            <ac:spMk id="11" creationId="{00000000-0000-0000-0000-000000000000}"/>
          </ac:spMkLst>
        </pc:spChg>
        <pc:spChg chg="mod">
          <ac:chgData name="Amanda Rogers" userId="73f1e861-0fe4-4505-b0c1-0a3e261cffa9" providerId="ADAL" clId="{3465E771-FEF2-463E-8B40-738C33EB9D75}" dt="2023-07-11T16:53:16.712" v="1205" actId="5793"/>
          <ac:spMkLst>
            <pc:docMk/>
            <pc:sldMk cId="2665438787" sldId="258"/>
            <ac:spMk id="16" creationId="{00000000-0000-0000-0000-000000000000}"/>
          </ac:spMkLst>
        </pc:spChg>
        <pc:spChg chg="mod">
          <ac:chgData name="Amanda Rogers" userId="73f1e861-0fe4-4505-b0c1-0a3e261cffa9" providerId="ADAL" clId="{3465E771-FEF2-463E-8B40-738C33EB9D75}" dt="2023-07-11T16:54:34.022" v="1231" actId="20577"/>
          <ac:spMkLst>
            <pc:docMk/>
            <pc:sldMk cId="2665438787" sldId="258"/>
            <ac:spMk id="25" creationId="{00000000-0000-0000-0000-000000000000}"/>
          </ac:spMkLst>
        </pc:spChg>
      </pc:sldChg>
      <pc:sldChg chg="addSp modSp mod">
        <pc:chgData name="Amanda Rogers" userId="73f1e861-0fe4-4505-b0c1-0a3e261cffa9" providerId="ADAL" clId="{3465E771-FEF2-463E-8B40-738C33EB9D75}" dt="2023-07-19T18:27:50.405" v="1697" actId="20577"/>
        <pc:sldMkLst>
          <pc:docMk/>
          <pc:sldMk cId="3449640059" sldId="259"/>
        </pc:sldMkLst>
        <pc:spChg chg="add mod">
          <ac:chgData name="Amanda Rogers" userId="73f1e861-0fe4-4505-b0c1-0a3e261cffa9" providerId="ADAL" clId="{3465E771-FEF2-463E-8B40-738C33EB9D75}" dt="2023-07-12T19:36:24.396" v="1286"/>
          <ac:spMkLst>
            <pc:docMk/>
            <pc:sldMk cId="3449640059" sldId="259"/>
            <ac:spMk id="3" creationId="{0F36D543-7F0E-AC70-CF5C-DF5FEA56018F}"/>
          </ac:spMkLst>
        </pc:spChg>
        <pc:spChg chg="mod">
          <ac:chgData name="Amanda Rogers" userId="73f1e861-0fe4-4505-b0c1-0a3e261cffa9" providerId="ADAL" clId="{3465E771-FEF2-463E-8B40-738C33EB9D75}" dt="2023-07-19T18:27:50.405" v="1697" actId="20577"/>
          <ac:spMkLst>
            <pc:docMk/>
            <pc:sldMk cId="3449640059" sldId="259"/>
            <ac:spMk id="11" creationId="{00000000-0000-0000-0000-000000000000}"/>
          </ac:spMkLst>
        </pc:spChg>
        <pc:spChg chg="mod">
          <ac:chgData name="Amanda Rogers" userId="73f1e861-0fe4-4505-b0c1-0a3e261cffa9" providerId="ADAL" clId="{3465E771-FEF2-463E-8B40-738C33EB9D75}" dt="2023-07-10T20:30:56.651" v="1168" actId="5793"/>
          <ac:spMkLst>
            <pc:docMk/>
            <pc:sldMk cId="3449640059" sldId="259"/>
            <ac:spMk id="16" creationId="{00000000-0000-0000-0000-000000000000}"/>
          </ac:spMkLst>
        </pc:spChg>
        <pc:spChg chg="mod">
          <ac:chgData name="Amanda Rogers" userId="73f1e861-0fe4-4505-b0c1-0a3e261cffa9" providerId="ADAL" clId="{3465E771-FEF2-463E-8B40-738C33EB9D75}" dt="2023-07-11T16:54:41.397" v="1232" actId="20577"/>
          <ac:spMkLst>
            <pc:docMk/>
            <pc:sldMk cId="3449640059" sldId="259"/>
            <ac:spMk id="25" creationId="{00000000-0000-0000-0000-000000000000}"/>
          </ac:spMkLst>
        </pc:spChg>
      </pc:sldChg>
      <pc:sldChg chg="addSp modSp mod">
        <pc:chgData name="Amanda Rogers" userId="73f1e861-0fe4-4505-b0c1-0a3e261cffa9" providerId="ADAL" clId="{3465E771-FEF2-463E-8B40-738C33EB9D75}" dt="2023-07-19T18:27:20.997" v="1644" actId="20577"/>
        <pc:sldMkLst>
          <pc:docMk/>
          <pc:sldMk cId="3449640059" sldId="260"/>
        </pc:sldMkLst>
        <pc:spChg chg="add mod">
          <ac:chgData name="Amanda Rogers" userId="73f1e861-0fe4-4505-b0c1-0a3e261cffa9" providerId="ADAL" clId="{3465E771-FEF2-463E-8B40-738C33EB9D75}" dt="2023-07-12T19:36:23.138" v="1285"/>
          <ac:spMkLst>
            <pc:docMk/>
            <pc:sldMk cId="3449640059" sldId="260"/>
            <ac:spMk id="3" creationId="{AB0C5360-FDB7-420B-F263-AE788BD8207E}"/>
          </ac:spMkLst>
        </pc:spChg>
        <pc:spChg chg="mod">
          <ac:chgData name="Amanda Rogers" userId="73f1e861-0fe4-4505-b0c1-0a3e261cffa9" providerId="ADAL" clId="{3465E771-FEF2-463E-8B40-738C33EB9D75}" dt="2023-07-19T18:27:20.997" v="1644" actId="20577"/>
          <ac:spMkLst>
            <pc:docMk/>
            <pc:sldMk cId="3449640059" sldId="260"/>
            <ac:spMk id="11" creationId="{00000000-0000-0000-0000-000000000000}"/>
          </ac:spMkLst>
        </pc:spChg>
        <pc:spChg chg="mod">
          <ac:chgData name="Amanda Rogers" userId="73f1e861-0fe4-4505-b0c1-0a3e261cffa9" providerId="ADAL" clId="{3465E771-FEF2-463E-8B40-738C33EB9D75}" dt="2023-07-10T20:31:30.086" v="1174" actId="6549"/>
          <ac:spMkLst>
            <pc:docMk/>
            <pc:sldMk cId="3449640059" sldId="260"/>
            <ac:spMk id="16" creationId="{00000000-0000-0000-0000-000000000000}"/>
          </ac:spMkLst>
        </pc:spChg>
        <pc:spChg chg="mod">
          <ac:chgData name="Amanda Rogers" userId="73f1e861-0fe4-4505-b0c1-0a3e261cffa9" providerId="ADAL" clId="{3465E771-FEF2-463E-8B40-738C33EB9D75}" dt="2023-07-11T16:55:45.163" v="1276" actId="20577"/>
          <ac:spMkLst>
            <pc:docMk/>
            <pc:sldMk cId="3449640059" sldId="260"/>
            <ac:spMk id="25" creationId="{00000000-0000-0000-0000-000000000000}"/>
          </ac:spMkLst>
        </pc:spChg>
      </pc:sldChg>
      <pc:sldChg chg="addSp delSp modSp mod">
        <pc:chgData name="Amanda Rogers" userId="73f1e861-0fe4-4505-b0c1-0a3e261cffa9" providerId="ADAL" clId="{3465E771-FEF2-463E-8B40-738C33EB9D75}" dt="2023-07-12T19:39:37.411" v="1586" actId="20577"/>
        <pc:sldMkLst>
          <pc:docMk/>
          <pc:sldMk cId="3449640059" sldId="261"/>
        </pc:sldMkLst>
        <pc:spChg chg="add mod">
          <ac:chgData name="Amanda Rogers" userId="73f1e861-0fe4-4505-b0c1-0a3e261cffa9" providerId="ADAL" clId="{3465E771-FEF2-463E-8B40-738C33EB9D75}" dt="2023-07-12T19:36:15.044" v="1282" actId="20577"/>
          <ac:spMkLst>
            <pc:docMk/>
            <pc:sldMk cId="3449640059" sldId="261"/>
            <ac:spMk id="3" creationId="{D70F7356-4C66-27E4-7C3C-3E2304C89C62}"/>
          </ac:spMkLst>
        </pc:spChg>
        <pc:spChg chg="add del mod">
          <ac:chgData name="Amanda Rogers" userId="73f1e861-0fe4-4505-b0c1-0a3e261cffa9" providerId="ADAL" clId="{3465E771-FEF2-463E-8B40-738C33EB9D75}" dt="2023-07-12T19:36:20.077" v="1284"/>
          <ac:spMkLst>
            <pc:docMk/>
            <pc:sldMk cId="3449640059" sldId="261"/>
            <ac:spMk id="4" creationId="{AF5D8D23-FF93-120A-6631-50D3957B4888}"/>
          </ac:spMkLst>
        </pc:spChg>
        <pc:spChg chg="mod">
          <ac:chgData name="Amanda Rogers" userId="73f1e861-0fe4-4505-b0c1-0a3e261cffa9" providerId="ADAL" clId="{3465E771-FEF2-463E-8B40-738C33EB9D75}" dt="2023-07-12T19:39:37.411" v="1586" actId="20577"/>
          <ac:spMkLst>
            <pc:docMk/>
            <pc:sldMk cId="3449640059" sldId="261"/>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101243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272290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185259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308908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344935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286596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181988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285178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162617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289970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4DA0A-7F53-42A6-9943-EF34DD066038}" type="datetimeFigureOut">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7645A-5F02-4D80-BED3-4919612EEA90}" type="slidenum">
              <a:rPr lang="en-US" smtClean="0"/>
              <a:t>‹#›</a:t>
            </a:fld>
            <a:endParaRPr lang="en-US" dirty="0"/>
          </a:p>
        </p:txBody>
      </p:sp>
    </p:spTree>
    <p:extLst>
      <p:ext uri="{BB962C8B-B14F-4D97-AF65-F5344CB8AC3E}">
        <p14:creationId xmlns:p14="http://schemas.microsoft.com/office/powerpoint/2010/main" val="58356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4DA0A-7F53-42A6-9943-EF34DD066038}" type="datetimeFigureOut">
              <a:rPr lang="en-US" smtClean="0"/>
              <a:t>12/8/2023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7645A-5F02-4D80-BED3-4919612EEA90}" type="slidenum">
              <a:rPr lang="en-US" smtClean="0"/>
              <a:t>‹#›</a:t>
            </a:fld>
            <a:endParaRPr lang="en-US" dirty="0"/>
          </a:p>
        </p:txBody>
      </p:sp>
    </p:spTree>
    <p:extLst>
      <p:ext uri="{BB962C8B-B14F-4D97-AF65-F5344CB8AC3E}">
        <p14:creationId xmlns:p14="http://schemas.microsoft.com/office/powerpoint/2010/main" val="326747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85800" y="750332"/>
            <a:ext cx="7467600" cy="545068"/>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09448" y="687269"/>
            <a:ext cx="5029200" cy="621268"/>
          </a:xfrm>
        </p:spPr>
        <p:txBody>
          <a:bodyPr>
            <a:noAutofit/>
          </a:bodyPr>
          <a:lstStyle/>
          <a:p>
            <a:r>
              <a:rPr lang="en-US" sz="1800" dirty="0"/>
              <a:t>Expand and Enhance Early Childhood Services</a:t>
            </a:r>
          </a:p>
        </p:txBody>
      </p:sp>
      <p:sp>
        <p:nvSpPr>
          <p:cNvPr id="13" name="TextBox 12"/>
          <p:cNvSpPr txBox="1"/>
          <p:nvPr/>
        </p:nvSpPr>
        <p:spPr>
          <a:xfrm>
            <a:off x="304800" y="381000"/>
            <a:ext cx="3733800" cy="369332"/>
          </a:xfrm>
          <a:prstGeom prst="rect">
            <a:avLst/>
          </a:prstGeom>
          <a:noFill/>
        </p:spPr>
        <p:txBody>
          <a:bodyPr wrap="square" rtlCol="0">
            <a:spAutoFit/>
          </a:bodyPr>
          <a:lstStyle/>
          <a:p>
            <a:r>
              <a:rPr lang="en-US" b="1" dirty="0"/>
              <a:t>Strategic Goal</a:t>
            </a:r>
          </a:p>
        </p:txBody>
      </p:sp>
      <p:sp>
        <p:nvSpPr>
          <p:cNvPr id="14" name="Rounded Rectangle 13"/>
          <p:cNvSpPr/>
          <p:nvPr/>
        </p:nvSpPr>
        <p:spPr>
          <a:xfrm>
            <a:off x="625863" y="1845976"/>
            <a:ext cx="7622132" cy="1583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625863" y="1767145"/>
            <a:ext cx="7776665" cy="1790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200" dirty="0"/>
              <a:t>Explore funding and partnership opportunities to serve additional infants and toddlers in Early Head Start settings.</a:t>
            </a:r>
          </a:p>
          <a:p>
            <a:pPr algn="l"/>
            <a:r>
              <a:rPr lang="en-US" sz="1200" dirty="0"/>
              <a:t> </a:t>
            </a:r>
          </a:p>
          <a:p>
            <a:pPr marL="171450" indent="-171450" algn="l">
              <a:buFont typeface="Arial" panose="020B0604020202020204" pitchFamily="34" charset="0"/>
              <a:buChar char="•"/>
            </a:pPr>
            <a:r>
              <a:rPr lang="en-US" sz="1200" dirty="0"/>
              <a:t>Offer a variety of preschool program models and approaches to learning that are suitable for special populations (children experiencing homelessness, those with special needs, dual-language learners, and those who have experienced high levels of trauma).</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Create an efficient and family-friendly enrollment process that offers families immediate support when needed.</a:t>
            </a:r>
          </a:p>
        </p:txBody>
      </p:sp>
      <p:sp>
        <p:nvSpPr>
          <p:cNvPr id="20" name="TextBox 19"/>
          <p:cNvSpPr txBox="1"/>
          <p:nvPr/>
        </p:nvSpPr>
        <p:spPr>
          <a:xfrm>
            <a:off x="353411" y="1415845"/>
            <a:ext cx="3733800" cy="369332"/>
          </a:xfrm>
          <a:prstGeom prst="rect">
            <a:avLst/>
          </a:prstGeom>
          <a:noFill/>
        </p:spPr>
        <p:txBody>
          <a:bodyPr wrap="square" rtlCol="0">
            <a:spAutoFit/>
          </a:bodyPr>
          <a:lstStyle/>
          <a:p>
            <a:r>
              <a:rPr lang="en-US" b="1" dirty="0"/>
              <a:t>Objectives</a:t>
            </a:r>
          </a:p>
        </p:txBody>
      </p:sp>
      <p:sp>
        <p:nvSpPr>
          <p:cNvPr id="25" name="TextBox 24"/>
          <p:cNvSpPr txBox="1"/>
          <p:nvPr/>
        </p:nvSpPr>
        <p:spPr>
          <a:xfrm>
            <a:off x="374889" y="3641754"/>
            <a:ext cx="8089421" cy="276999"/>
          </a:xfrm>
          <a:prstGeom prst="rect">
            <a:avLst/>
          </a:prstGeom>
          <a:noFill/>
        </p:spPr>
        <p:txBody>
          <a:bodyPr wrap="square" rtlCol="0">
            <a:spAutoFit/>
          </a:bodyPr>
          <a:lstStyle/>
          <a:p>
            <a:r>
              <a:rPr lang="en-US" sz="1200" b="1" dirty="0"/>
              <a:t>Measuring Progress: </a:t>
            </a:r>
            <a:r>
              <a:rPr lang="en-US" sz="1200" dirty="0"/>
              <a:t>Quality of services as measured by child growth reports and training; enrollment surveys.</a:t>
            </a:r>
            <a:endParaRPr lang="en-US" sz="1200" b="1" dirty="0"/>
          </a:p>
        </p:txBody>
      </p:sp>
      <p:sp>
        <p:nvSpPr>
          <p:cNvPr id="11" name="TextBox 10"/>
          <p:cNvSpPr txBox="1"/>
          <p:nvPr/>
        </p:nvSpPr>
        <p:spPr>
          <a:xfrm>
            <a:off x="599336" y="3966366"/>
            <a:ext cx="7945328" cy="2588401"/>
          </a:xfrm>
          <a:prstGeom prst="rect">
            <a:avLst/>
          </a:prstGeom>
          <a:noFill/>
        </p:spPr>
        <p:txBody>
          <a:bodyPr wrap="square" rtlCol="0">
            <a:spAutoFit/>
          </a:bodyPr>
          <a:lstStyle/>
          <a:p>
            <a:pPr marL="171450" marR="0" lvl="0" indent="-171450">
              <a:lnSpc>
                <a:spcPct val="115000"/>
              </a:lnSpc>
              <a:spcBef>
                <a:spcPts val="0"/>
              </a:spcBef>
              <a:spcAft>
                <a:spcPts val="0"/>
              </a:spcAft>
              <a:buFont typeface="Arial" panose="020B0604020202020204" pitchFamily="34" charset="0"/>
              <a:buChar char="•"/>
            </a:pPr>
            <a:r>
              <a:rPr lang="en-US" sz="1200" dirty="0"/>
              <a:t>Goal: 100% of classroom teachers will review child outcomes with their supervisors after each collection. Data will be reviewed at an agency and classroom level and will focus on the diverse makeup of each classroom</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L="171450" indent="-171450">
              <a:buFont typeface="Arial" panose="020B0604020202020204" pitchFamily="34" charset="0"/>
              <a:buChar char="•"/>
            </a:pPr>
            <a:endParaRPr lang="en-US" sz="1200" dirty="0"/>
          </a:p>
          <a:p>
            <a:pPr marL="171450" marR="0" lvl="0" indent="-171450">
              <a:lnSpc>
                <a:spcPct val="115000"/>
              </a:lnSpc>
              <a:spcBef>
                <a:spcPts val="0"/>
              </a:spcBef>
              <a:spcAft>
                <a:spcPts val="0"/>
              </a:spcAft>
              <a:buFont typeface="Arial" panose="020B0604020202020204" pitchFamily="34" charset="0"/>
              <a:buChar char="•"/>
            </a:pPr>
            <a:r>
              <a:rPr lang="en-US" sz="1200" dirty="0"/>
              <a:t>Goal: Offer monthly professional development opportunities in the Child Development Department that focus on the following areas:  dual </a:t>
            </a:r>
            <a:r>
              <a:rPr lang="en-US" sz="1200"/>
              <a:t>language learners </a:t>
            </a:r>
            <a:r>
              <a:rPr lang="en-US" sz="1200" dirty="0"/>
              <a:t>(DLL), challenging behaviors, special needs, and diverse populations</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L="171450" indent="-171450">
              <a:buFont typeface="Arial" panose="020B0604020202020204" pitchFamily="34" charset="0"/>
              <a:buChar char="•"/>
            </a:pPr>
            <a:endParaRPr lang="en-US" sz="1200" dirty="0"/>
          </a:p>
          <a:p>
            <a:pPr marL="171450" marR="0" lvl="0" indent="-171450">
              <a:lnSpc>
                <a:spcPct val="115000"/>
              </a:lnSpc>
              <a:spcBef>
                <a:spcPts val="0"/>
              </a:spcBef>
              <a:spcAft>
                <a:spcPts val="0"/>
              </a:spcAft>
              <a:buFont typeface="Arial" panose="020B0604020202020204" pitchFamily="34" charset="0"/>
              <a:buChar char="•"/>
            </a:pPr>
            <a:r>
              <a:rPr lang="en-US" sz="1200" dirty="0"/>
              <a:t>Goal: 50% of waitlisted families who are contacted will report that the support and services that they received helped them meet some of their basic needs</a:t>
            </a:r>
          </a:p>
          <a:p>
            <a:pPr marL="171450" marR="0" lvl="0" indent="-171450">
              <a:lnSpc>
                <a:spcPct val="115000"/>
              </a:lnSpc>
              <a:spcBef>
                <a:spcPts val="0"/>
              </a:spcBef>
              <a:spcAft>
                <a:spcPts val="0"/>
              </a:spcAft>
              <a:buFont typeface="Arial" panose="020B0604020202020204" pitchFamily="34" charset="0"/>
              <a:buChar char="•"/>
            </a:pPr>
            <a:r>
              <a:rPr lang="en-US" sz="1200" dirty="0"/>
              <a:t>Status: </a:t>
            </a:r>
          </a:p>
          <a:p>
            <a:pPr marL="171450" indent="-171450">
              <a:buFont typeface="Arial" panose="020B0604020202020204" pitchFamily="34" charset="0"/>
              <a:buChar char="•"/>
            </a:pPr>
            <a:endParaRPr lang="en-US" sz="1400" dirty="0"/>
          </a:p>
        </p:txBody>
      </p:sp>
      <p:sp>
        <p:nvSpPr>
          <p:cNvPr id="3" name="TextBox 2">
            <a:extLst>
              <a:ext uri="{FF2B5EF4-FFF2-40B4-BE49-F238E27FC236}">
                <a16:creationId xmlns:a16="http://schemas.microsoft.com/office/drawing/2014/main" id="{7BD9D076-F046-D75B-726A-4362255E6566}"/>
              </a:ext>
            </a:extLst>
          </p:cNvPr>
          <p:cNvSpPr txBox="1"/>
          <p:nvPr/>
        </p:nvSpPr>
        <p:spPr>
          <a:xfrm>
            <a:off x="3409295" y="43995"/>
            <a:ext cx="2209800" cy="400110"/>
          </a:xfrm>
          <a:prstGeom prst="rect">
            <a:avLst/>
          </a:prstGeom>
          <a:noFill/>
        </p:spPr>
        <p:txBody>
          <a:bodyPr wrap="square" rtlCol="0">
            <a:spAutoFit/>
          </a:bodyPr>
          <a:lstStyle/>
          <a:p>
            <a:r>
              <a:rPr lang="en-US" sz="2000" b="1" dirty="0"/>
              <a:t>Year 4 – 2023-2024</a:t>
            </a:r>
          </a:p>
        </p:txBody>
      </p:sp>
    </p:spTree>
    <p:extLst>
      <p:ext uri="{BB962C8B-B14F-4D97-AF65-F5344CB8AC3E}">
        <p14:creationId xmlns:p14="http://schemas.microsoft.com/office/powerpoint/2010/main" val="266543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85800" y="750332"/>
            <a:ext cx="7467600" cy="545068"/>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09448" y="687269"/>
            <a:ext cx="5029200" cy="621268"/>
          </a:xfrm>
        </p:spPr>
        <p:txBody>
          <a:bodyPr>
            <a:noAutofit/>
          </a:bodyPr>
          <a:lstStyle/>
          <a:p>
            <a:r>
              <a:rPr lang="en-US" sz="1800" dirty="0"/>
              <a:t>Ensure Comprehensive Services for All Programs</a:t>
            </a:r>
          </a:p>
        </p:txBody>
      </p:sp>
      <p:sp>
        <p:nvSpPr>
          <p:cNvPr id="13" name="TextBox 12"/>
          <p:cNvSpPr txBox="1"/>
          <p:nvPr/>
        </p:nvSpPr>
        <p:spPr>
          <a:xfrm>
            <a:off x="304800" y="381000"/>
            <a:ext cx="3733800" cy="369332"/>
          </a:xfrm>
          <a:prstGeom prst="rect">
            <a:avLst/>
          </a:prstGeom>
          <a:noFill/>
        </p:spPr>
        <p:txBody>
          <a:bodyPr wrap="square" rtlCol="0">
            <a:spAutoFit/>
          </a:bodyPr>
          <a:lstStyle/>
          <a:p>
            <a:r>
              <a:rPr lang="en-US" b="1" dirty="0"/>
              <a:t>Strategic Goal</a:t>
            </a:r>
          </a:p>
        </p:txBody>
      </p:sp>
      <p:sp>
        <p:nvSpPr>
          <p:cNvPr id="14" name="Rounded Rectangle 13"/>
          <p:cNvSpPr/>
          <p:nvPr/>
        </p:nvSpPr>
        <p:spPr>
          <a:xfrm>
            <a:off x="625863" y="1845976"/>
            <a:ext cx="7622132" cy="1583024"/>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625863" y="1767145"/>
            <a:ext cx="7679937" cy="1790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200" dirty="0"/>
              <a:t>Implement comprehensive services for all children enrolled in CPCD programs, including physical and behavioral health, nutrition, family support and education, and transportation.</a:t>
            </a:r>
          </a:p>
          <a:p>
            <a:pPr algn="l"/>
            <a:endParaRPr lang="en-US" sz="1200" dirty="0"/>
          </a:p>
          <a:p>
            <a:pPr marL="171450" indent="-171450" algn="l">
              <a:buFont typeface="Arial" panose="020B0604020202020204" pitchFamily="34" charset="0"/>
              <a:buChar char="•"/>
            </a:pPr>
            <a:r>
              <a:rPr lang="en-US" sz="1200" dirty="0"/>
              <a:t>Provide opportunities for families to gain the knowledge and skills to support the growth and development of their children. </a:t>
            </a:r>
          </a:p>
          <a:p>
            <a:pPr algn="l"/>
            <a:endParaRPr lang="en-US" sz="1200" dirty="0"/>
          </a:p>
          <a:p>
            <a:pPr marL="171450" indent="-171450" algn="l">
              <a:buFont typeface="Arial" panose="020B0604020202020204" pitchFamily="34" charset="0"/>
              <a:buChar char="•"/>
            </a:pPr>
            <a:r>
              <a:rPr lang="en-US" sz="1200" dirty="0"/>
              <a:t>Partner with appropriate community organizations to offer Two Generation programs.</a:t>
            </a:r>
          </a:p>
        </p:txBody>
      </p:sp>
      <p:sp>
        <p:nvSpPr>
          <p:cNvPr id="20" name="TextBox 19"/>
          <p:cNvSpPr txBox="1"/>
          <p:nvPr/>
        </p:nvSpPr>
        <p:spPr>
          <a:xfrm>
            <a:off x="353411" y="1415845"/>
            <a:ext cx="3733800" cy="369332"/>
          </a:xfrm>
          <a:prstGeom prst="rect">
            <a:avLst/>
          </a:prstGeom>
          <a:noFill/>
        </p:spPr>
        <p:txBody>
          <a:bodyPr wrap="square" rtlCol="0">
            <a:spAutoFit/>
          </a:bodyPr>
          <a:lstStyle/>
          <a:p>
            <a:r>
              <a:rPr lang="en-US" b="1" dirty="0"/>
              <a:t>Objectives</a:t>
            </a:r>
          </a:p>
        </p:txBody>
      </p:sp>
      <p:sp>
        <p:nvSpPr>
          <p:cNvPr id="25" name="TextBox 24"/>
          <p:cNvSpPr txBox="1"/>
          <p:nvPr/>
        </p:nvSpPr>
        <p:spPr>
          <a:xfrm>
            <a:off x="368778" y="3739155"/>
            <a:ext cx="8089421" cy="276999"/>
          </a:xfrm>
          <a:prstGeom prst="rect">
            <a:avLst/>
          </a:prstGeom>
          <a:noFill/>
        </p:spPr>
        <p:txBody>
          <a:bodyPr wrap="square" rtlCol="0">
            <a:spAutoFit/>
          </a:bodyPr>
          <a:lstStyle/>
          <a:p>
            <a:r>
              <a:rPr lang="en-US" sz="1200" b="1" dirty="0"/>
              <a:t>Measuring Progress: </a:t>
            </a:r>
            <a:r>
              <a:rPr lang="en-US" sz="1200" dirty="0"/>
              <a:t>Family engagement reports; health-related outcomes. </a:t>
            </a:r>
          </a:p>
        </p:txBody>
      </p:sp>
      <p:sp>
        <p:nvSpPr>
          <p:cNvPr id="11" name="TextBox 10"/>
          <p:cNvSpPr txBox="1"/>
          <p:nvPr/>
        </p:nvSpPr>
        <p:spPr>
          <a:xfrm>
            <a:off x="648070" y="4016154"/>
            <a:ext cx="7945328" cy="3161635"/>
          </a:xfrm>
          <a:prstGeom prst="rect">
            <a:avLst/>
          </a:prstGeom>
          <a:noFill/>
        </p:spPr>
        <p:txBody>
          <a:bodyPr wrap="square" rtlCol="0">
            <a:spAutoFit/>
          </a:bodyPr>
          <a:lstStyle/>
          <a:p>
            <a:pPr marL="171450" marR="0" lvl="0" indent="-171450">
              <a:lnSpc>
                <a:spcPct val="115000"/>
              </a:lnSpc>
              <a:spcBef>
                <a:spcPts val="0"/>
              </a:spcBef>
              <a:spcAft>
                <a:spcPts val="0"/>
              </a:spcAft>
              <a:buFont typeface="Arial" panose="020B0604020202020204" pitchFamily="34" charset="0"/>
              <a:buChar char="•"/>
            </a:pPr>
            <a:r>
              <a:rPr lang="en-US" sz="1200" dirty="0"/>
              <a:t>Goal: 60% of children receiving behavioral health support through targeted </a:t>
            </a:r>
            <a:r>
              <a:rPr lang="en-US" sz="1200"/>
              <a:t>behavioral support strategies </a:t>
            </a:r>
            <a:r>
              <a:rPr lang="en-US" sz="1200" dirty="0"/>
              <a:t>or behavioral support plans will demonstrate “significant” improvement in their behaviors by the end of the program year</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L="171450" marR="0" lvl="0" indent="-171450">
              <a:lnSpc>
                <a:spcPct val="115000"/>
              </a:lnSpc>
              <a:spcBef>
                <a:spcPts val="0"/>
              </a:spcBef>
              <a:spcAft>
                <a:spcPts val="0"/>
              </a:spcAft>
              <a:buFont typeface="Arial" panose="020B0604020202020204" pitchFamily="34" charset="0"/>
              <a:buChar char="•"/>
            </a:pPr>
            <a:endParaRPr lang="en-US" sz="1200" dirty="0"/>
          </a:p>
          <a:p>
            <a:pPr marL="171450" marR="0" lvl="0" indent="-171450">
              <a:lnSpc>
                <a:spcPct val="115000"/>
              </a:lnSpc>
              <a:spcBef>
                <a:spcPts val="0"/>
              </a:spcBef>
              <a:spcAft>
                <a:spcPts val="0"/>
              </a:spcAft>
              <a:buFont typeface="Arial" panose="020B0604020202020204" pitchFamily="34" charset="0"/>
              <a:buChar char="•"/>
            </a:pPr>
            <a:r>
              <a:rPr lang="en-US" sz="1200" dirty="0"/>
              <a:t>Goal: 85% of children will be up-to-date on their EPSDT (Early and Periodic Screening, Diagnostic and Treatment) schedule</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L="171450" marR="0" lvl="0" indent="-171450">
              <a:lnSpc>
                <a:spcPct val="115000"/>
              </a:lnSpc>
              <a:spcBef>
                <a:spcPts val="0"/>
              </a:spcBef>
              <a:spcAft>
                <a:spcPts val="0"/>
              </a:spcAft>
              <a:buFont typeface="Arial" panose="020B0604020202020204" pitchFamily="34" charset="0"/>
              <a:buChar char="•"/>
            </a:pPr>
            <a:endParaRPr lang="en-US" sz="1050" dirty="0"/>
          </a:p>
          <a:p>
            <a:pPr marL="171450" indent="-171450">
              <a:lnSpc>
                <a:spcPct val="115000"/>
              </a:lnSpc>
              <a:buFont typeface="Arial" panose="020B0604020202020204" pitchFamily="34" charset="0"/>
              <a:buChar char="•"/>
            </a:pPr>
            <a:r>
              <a:rPr lang="en-US" sz="1200" dirty="0"/>
              <a:t>Goal: 90% of children will have medical homes (within 30 days of start) and dental homes (within 90 days of start)</a:t>
            </a:r>
          </a:p>
          <a:p>
            <a:pPr marL="171450" indent="-171450">
              <a:lnSpc>
                <a:spcPct val="115000"/>
              </a:lnSpc>
              <a:buFont typeface="Arial" panose="020B0604020202020204" pitchFamily="34" charset="0"/>
              <a:buChar char="•"/>
            </a:pPr>
            <a:r>
              <a:rPr lang="en-US" sz="1200" dirty="0"/>
              <a:t>Status: </a:t>
            </a:r>
          </a:p>
          <a:p>
            <a:pPr marL="171450" marR="0" lvl="0" indent="-171450">
              <a:lnSpc>
                <a:spcPct val="115000"/>
              </a:lnSpc>
              <a:spcBef>
                <a:spcPts val="0"/>
              </a:spcBef>
              <a:spcAft>
                <a:spcPts val="0"/>
              </a:spcAft>
              <a:buFont typeface="Arial" panose="020B0604020202020204" pitchFamily="34" charset="0"/>
              <a:buChar char="•"/>
            </a:pPr>
            <a:endParaRPr lang="en-US" sz="1050" dirty="0"/>
          </a:p>
          <a:p>
            <a:pPr marL="171450" indent="-171450">
              <a:lnSpc>
                <a:spcPct val="115000"/>
              </a:lnSpc>
              <a:buFont typeface="Arial" panose="020B0604020202020204" pitchFamily="34" charset="0"/>
              <a:buChar char="•"/>
            </a:pPr>
            <a:r>
              <a:rPr lang="en-US" sz="1200" dirty="0"/>
              <a:t>Goal: 90% of families will have participated in one or more parent engagement activities such as classroom volunteering, parenting classes, wellness classes, or the STAR reading program</a:t>
            </a:r>
          </a:p>
          <a:p>
            <a:pPr marL="171450" indent="-171450">
              <a:lnSpc>
                <a:spcPct val="115000"/>
              </a:lnSpc>
              <a:buFont typeface="Arial" panose="020B0604020202020204" pitchFamily="34" charset="0"/>
              <a:buChar char="•"/>
            </a:pPr>
            <a:r>
              <a:rPr lang="en-US" sz="1200" dirty="0"/>
              <a:t>Status: </a:t>
            </a:r>
          </a:p>
          <a:p>
            <a:pPr marL="342900" indent="-342900">
              <a:lnSpc>
                <a:spcPct val="115000"/>
              </a:lnSpc>
              <a:buFont typeface="Symbol" panose="05050102010706020507" pitchFamily="18" charset="2"/>
              <a:buChar char=""/>
            </a:pPr>
            <a:endParaRPr lang="en-US"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p>
        </p:txBody>
      </p:sp>
      <p:sp>
        <p:nvSpPr>
          <p:cNvPr id="3" name="TextBox 2">
            <a:extLst>
              <a:ext uri="{FF2B5EF4-FFF2-40B4-BE49-F238E27FC236}">
                <a16:creationId xmlns:a16="http://schemas.microsoft.com/office/drawing/2014/main" id="{0F36D543-7F0E-AC70-CF5C-DF5FEA56018F}"/>
              </a:ext>
            </a:extLst>
          </p:cNvPr>
          <p:cNvSpPr txBox="1"/>
          <p:nvPr/>
        </p:nvSpPr>
        <p:spPr>
          <a:xfrm>
            <a:off x="3409295" y="43995"/>
            <a:ext cx="2209800" cy="400110"/>
          </a:xfrm>
          <a:prstGeom prst="rect">
            <a:avLst/>
          </a:prstGeom>
          <a:noFill/>
        </p:spPr>
        <p:txBody>
          <a:bodyPr wrap="square" rtlCol="0">
            <a:spAutoFit/>
          </a:bodyPr>
          <a:lstStyle/>
          <a:p>
            <a:r>
              <a:rPr lang="en-US" sz="2000" b="1" dirty="0"/>
              <a:t>Year 4 – 2023-2024</a:t>
            </a:r>
          </a:p>
        </p:txBody>
      </p:sp>
    </p:spTree>
    <p:extLst>
      <p:ext uri="{BB962C8B-B14F-4D97-AF65-F5344CB8AC3E}">
        <p14:creationId xmlns:p14="http://schemas.microsoft.com/office/powerpoint/2010/main" val="3449640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85800" y="750332"/>
            <a:ext cx="7467600" cy="545068"/>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09448" y="687269"/>
            <a:ext cx="7291552" cy="621268"/>
          </a:xfrm>
        </p:spPr>
        <p:txBody>
          <a:bodyPr>
            <a:noAutofit/>
          </a:bodyPr>
          <a:lstStyle/>
          <a:p>
            <a:r>
              <a:rPr lang="en-US" sz="1800" dirty="0"/>
              <a:t>Develop, Attract and Retain Qualified and Diverse Staff and Volunteers</a:t>
            </a:r>
          </a:p>
        </p:txBody>
      </p:sp>
      <p:sp>
        <p:nvSpPr>
          <p:cNvPr id="13" name="TextBox 12"/>
          <p:cNvSpPr txBox="1"/>
          <p:nvPr/>
        </p:nvSpPr>
        <p:spPr>
          <a:xfrm>
            <a:off x="304800" y="381000"/>
            <a:ext cx="3733800" cy="369332"/>
          </a:xfrm>
          <a:prstGeom prst="rect">
            <a:avLst/>
          </a:prstGeom>
          <a:noFill/>
        </p:spPr>
        <p:txBody>
          <a:bodyPr wrap="square" rtlCol="0">
            <a:spAutoFit/>
          </a:bodyPr>
          <a:lstStyle/>
          <a:p>
            <a:r>
              <a:rPr lang="en-US" b="1" dirty="0"/>
              <a:t>Strategic Goal</a:t>
            </a:r>
          </a:p>
        </p:txBody>
      </p:sp>
      <p:sp>
        <p:nvSpPr>
          <p:cNvPr id="14" name="Rounded Rectangle 13"/>
          <p:cNvSpPr/>
          <p:nvPr/>
        </p:nvSpPr>
        <p:spPr>
          <a:xfrm>
            <a:off x="625863" y="1785177"/>
            <a:ext cx="7622132" cy="1772567"/>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625863" y="1767145"/>
            <a:ext cx="7776665" cy="1790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200" dirty="0"/>
              <a:t>Attract and retain a diverse group of highly-qualified paid workforce and a core group of volunteers.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Create an agency-wide comprehensive training and development plan that enhances the skills of the agency’s paid workforce and a core group of volunteers.</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Retain a diverse and qualified paid workforce and a core group of volunteers by offering a competitive compensation package and a satisfying workplace environment for employees and volunteers .</a:t>
            </a:r>
          </a:p>
        </p:txBody>
      </p:sp>
      <p:sp>
        <p:nvSpPr>
          <p:cNvPr id="20" name="TextBox 19"/>
          <p:cNvSpPr txBox="1"/>
          <p:nvPr/>
        </p:nvSpPr>
        <p:spPr>
          <a:xfrm>
            <a:off x="353411" y="1415845"/>
            <a:ext cx="3733800" cy="369332"/>
          </a:xfrm>
          <a:prstGeom prst="rect">
            <a:avLst/>
          </a:prstGeom>
          <a:noFill/>
        </p:spPr>
        <p:txBody>
          <a:bodyPr wrap="square" rtlCol="0">
            <a:spAutoFit/>
          </a:bodyPr>
          <a:lstStyle/>
          <a:p>
            <a:r>
              <a:rPr lang="en-US" b="1" dirty="0"/>
              <a:t>Objectives</a:t>
            </a:r>
          </a:p>
        </p:txBody>
      </p:sp>
      <p:sp>
        <p:nvSpPr>
          <p:cNvPr id="25" name="TextBox 24"/>
          <p:cNvSpPr txBox="1"/>
          <p:nvPr/>
        </p:nvSpPr>
        <p:spPr>
          <a:xfrm>
            <a:off x="368778" y="3650375"/>
            <a:ext cx="8089421" cy="276999"/>
          </a:xfrm>
          <a:prstGeom prst="rect">
            <a:avLst/>
          </a:prstGeom>
          <a:noFill/>
        </p:spPr>
        <p:txBody>
          <a:bodyPr wrap="square" rtlCol="0">
            <a:spAutoFit/>
          </a:bodyPr>
          <a:lstStyle/>
          <a:p>
            <a:r>
              <a:rPr lang="en-US" sz="1200" b="1" dirty="0"/>
              <a:t>Measuring Progress: </a:t>
            </a:r>
            <a:r>
              <a:rPr lang="en-US" sz="1200" dirty="0"/>
              <a:t>Vacancy rate; staff engagement survey, volunteer retention, IT program updates.</a:t>
            </a:r>
            <a:endParaRPr lang="en-US" sz="1200" b="1" dirty="0"/>
          </a:p>
        </p:txBody>
      </p:sp>
      <p:sp>
        <p:nvSpPr>
          <p:cNvPr id="11" name="TextBox 10"/>
          <p:cNvSpPr txBox="1"/>
          <p:nvPr/>
        </p:nvSpPr>
        <p:spPr>
          <a:xfrm>
            <a:off x="625863" y="3853228"/>
            <a:ext cx="7945328" cy="3102388"/>
          </a:xfrm>
          <a:prstGeom prst="rect">
            <a:avLst/>
          </a:prstGeom>
          <a:noFill/>
        </p:spPr>
        <p:txBody>
          <a:bodyPr wrap="square" rtlCol="0">
            <a:spAutoFit/>
          </a:bodyPr>
          <a:lstStyle/>
          <a:p>
            <a:pPr marL="171450" marR="0" lvl="0" indent="-171450">
              <a:lnSpc>
                <a:spcPct val="115000"/>
              </a:lnSpc>
              <a:spcBef>
                <a:spcPts val="0"/>
              </a:spcBef>
              <a:spcAft>
                <a:spcPts val="0"/>
              </a:spcAft>
              <a:buFont typeface="Arial" panose="020B0604020202020204" pitchFamily="34" charset="0"/>
              <a:buChar char="•"/>
            </a:pPr>
            <a:r>
              <a:rPr lang="en-US" sz="1200" dirty="0"/>
              <a:t>Goal: Achieve an average vacancy rate of 5% during the 2023-2024 program year</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Goal: </a:t>
            </a:r>
            <a:r>
              <a:rPr lang="en-US" sz="1200" dirty="0">
                <a:effectLst/>
                <a:latin typeface="Calibri" panose="020F0502020204030204" pitchFamily="34" charset="0"/>
                <a:ea typeface="Calibri" panose="020F0502020204030204" pitchFamily="34" charset="0"/>
              </a:rPr>
              <a:t>85% of staff that complete the Spring 2024 staff engagement survey will report that they have a clear understanding of their career or promotional path </a:t>
            </a:r>
          </a:p>
          <a:p>
            <a:pPr marL="171450" indent="-171450">
              <a:buFont typeface="Arial" panose="020B0604020202020204" pitchFamily="34" charset="0"/>
              <a:buChar char="•"/>
            </a:pPr>
            <a:r>
              <a:rPr lang="en-US" sz="1200" dirty="0"/>
              <a:t>Status: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Goal: Increase volunteer acquisition by 25% from the previous program year</a:t>
            </a:r>
          </a:p>
          <a:p>
            <a:pPr marL="171450" indent="-171450">
              <a:buFont typeface="Arial" panose="020B0604020202020204" pitchFamily="34" charset="0"/>
              <a:buChar char="•"/>
            </a:pPr>
            <a:r>
              <a:rPr lang="en-US" sz="1200" dirty="0"/>
              <a:t>Status:  </a:t>
            </a:r>
          </a:p>
          <a:p>
            <a:pPr marL="171450" lvl="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Goal: Increase volunteer retention rate to 20% by May 2024</a:t>
            </a:r>
          </a:p>
          <a:p>
            <a:pPr marL="171450" indent="-171450">
              <a:buFont typeface="Arial" panose="020B0604020202020204" pitchFamily="34" charset="0"/>
              <a:buChar char="•"/>
            </a:pPr>
            <a:r>
              <a:rPr lang="en-US" sz="1200" dirty="0"/>
              <a:t>Status: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Goal: Improve internal communication by migrating SharePoint 2010 intranet site to cloud based Office365 SharePoint</a:t>
            </a:r>
          </a:p>
          <a:p>
            <a:pPr marL="171450" indent="-171450">
              <a:buFont typeface="Arial" panose="020B0604020202020204" pitchFamily="34" charset="0"/>
              <a:buChar char="•"/>
            </a:pPr>
            <a:r>
              <a:rPr lang="en-US" sz="1200" dirty="0"/>
              <a:t>Status: </a:t>
            </a:r>
            <a:r>
              <a:rPr lang="en-US" sz="1200" b="0" i="0" dirty="0">
                <a:solidFill>
                  <a:srgbClr val="404040"/>
                </a:solidFill>
                <a:effectLst/>
                <a:latin typeface="Source Sans Pro" panose="020B0503030403020204" pitchFamily="34" charset="0"/>
              </a:rPr>
              <a:t>The new SharePoint Online site containers have been created.  This is the foundation for migrating SharePoint 2010 sites to the cloud.</a:t>
            </a:r>
            <a:endParaRPr lang="en-US" sz="1200" dirty="0"/>
          </a:p>
        </p:txBody>
      </p:sp>
      <p:sp>
        <p:nvSpPr>
          <p:cNvPr id="3" name="TextBox 2">
            <a:extLst>
              <a:ext uri="{FF2B5EF4-FFF2-40B4-BE49-F238E27FC236}">
                <a16:creationId xmlns:a16="http://schemas.microsoft.com/office/drawing/2014/main" id="{AB0C5360-FDB7-420B-F263-AE788BD8207E}"/>
              </a:ext>
            </a:extLst>
          </p:cNvPr>
          <p:cNvSpPr txBox="1"/>
          <p:nvPr/>
        </p:nvSpPr>
        <p:spPr>
          <a:xfrm>
            <a:off x="3409295" y="43995"/>
            <a:ext cx="2209800" cy="400110"/>
          </a:xfrm>
          <a:prstGeom prst="rect">
            <a:avLst/>
          </a:prstGeom>
          <a:noFill/>
        </p:spPr>
        <p:txBody>
          <a:bodyPr wrap="square" rtlCol="0">
            <a:spAutoFit/>
          </a:bodyPr>
          <a:lstStyle/>
          <a:p>
            <a:r>
              <a:rPr lang="en-US" sz="2000" b="1" dirty="0"/>
              <a:t>Year 4 – 2023-2024</a:t>
            </a:r>
          </a:p>
        </p:txBody>
      </p:sp>
    </p:spTree>
    <p:extLst>
      <p:ext uri="{BB962C8B-B14F-4D97-AF65-F5344CB8AC3E}">
        <p14:creationId xmlns:p14="http://schemas.microsoft.com/office/powerpoint/2010/main" val="344964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85800" y="750332"/>
            <a:ext cx="7467600" cy="545068"/>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57200" y="687269"/>
            <a:ext cx="6400800" cy="621268"/>
          </a:xfrm>
        </p:spPr>
        <p:txBody>
          <a:bodyPr>
            <a:noAutofit/>
          </a:bodyPr>
          <a:lstStyle/>
          <a:p>
            <a:r>
              <a:rPr lang="en-US" sz="1800" dirty="0"/>
              <a:t>Commit to REACH Fund and Enhance Fundraising Strategies</a:t>
            </a:r>
          </a:p>
        </p:txBody>
      </p:sp>
      <p:sp>
        <p:nvSpPr>
          <p:cNvPr id="13" name="TextBox 12"/>
          <p:cNvSpPr txBox="1"/>
          <p:nvPr/>
        </p:nvSpPr>
        <p:spPr>
          <a:xfrm>
            <a:off x="304800" y="381000"/>
            <a:ext cx="3733800" cy="369332"/>
          </a:xfrm>
          <a:prstGeom prst="rect">
            <a:avLst/>
          </a:prstGeom>
          <a:noFill/>
        </p:spPr>
        <p:txBody>
          <a:bodyPr wrap="square" rtlCol="0">
            <a:spAutoFit/>
          </a:bodyPr>
          <a:lstStyle/>
          <a:p>
            <a:r>
              <a:rPr lang="en-US" b="1" dirty="0"/>
              <a:t>Strategic Goal</a:t>
            </a:r>
          </a:p>
        </p:txBody>
      </p:sp>
      <p:sp>
        <p:nvSpPr>
          <p:cNvPr id="14" name="Rounded Rectangle 13"/>
          <p:cNvSpPr/>
          <p:nvPr/>
        </p:nvSpPr>
        <p:spPr>
          <a:xfrm>
            <a:off x="625863" y="1845976"/>
            <a:ext cx="7622132" cy="1278224"/>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625863" y="1638401"/>
            <a:ext cx="7776665" cy="17905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buFont typeface="Arial" panose="020B0604020202020204" pitchFamily="34" charset="0"/>
              <a:buChar char="•"/>
            </a:pPr>
            <a:r>
              <a:rPr lang="en-US" sz="1200" dirty="0"/>
              <a:t>Create and implement a broad range of awareness tools to engage the community to invest its time, talent, and resources in CPCD and its mission.</a:t>
            </a:r>
          </a:p>
          <a:p>
            <a:pPr marL="171450" indent="-171450" algn="l">
              <a:buFont typeface="Arial" panose="020B0604020202020204" pitchFamily="34" charset="0"/>
              <a:buChar char="•"/>
            </a:pPr>
            <a:endParaRPr lang="en-US" sz="1200" dirty="0"/>
          </a:p>
          <a:p>
            <a:pPr marL="171450" indent="-171450" algn="l">
              <a:buFont typeface="Arial" panose="020B0604020202020204" pitchFamily="34" charset="0"/>
              <a:buChar char="•"/>
            </a:pPr>
            <a:r>
              <a:rPr lang="en-US" sz="1200" dirty="0"/>
              <a:t>Continue commitment to the REACH fund and enhance fund development.</a:t>
            </a:r>
          </a:p>
          <a:p>
            <a:pPr algn="l"/>
            <a:endParaRPr lang="en-US" sz="1200" dirty="0"/>
          </a:p>
        </p:txBody>
      </p:sp>
      <p:sp>
        <p:nvSpPr>
          <p:cNvPr id="20" name="TextBox 19"/>
          <p:cNvSpPr txBox="1"/>
          <p:nvPr/>
        </p:nvSpPr>
        <p:spPr>
          <a:xfrm>
            <a:off x="353411" y="1415845"/>
            <a:ext cx="3733800" cy="369332"/>
          </a:xfrm>
          <a:prstGeom prst="rect">
            <a:avLst/>
          </a:prstGeom>
          <a:noFill/>
        </p:spPr>
        <p:txBody>
          <a:bodyPr wrap="square" rtlCol="0">
            <a:spAutoFit/>
          </a:bodyPr>
          <a:lstStyle/>
          <a:p>
            <a:r>
              <a:rPr lang="en-US" b="1" dirty="0"/>
              <a:t>Objectives</a:t>
            </a:r>
          </a:p>
        </p:txBody>
      </p:sp>
      <p:sp>
        <p:nvSpPr>
          <p:cNvPr id="25" name="TextBox 24"/>
          <p:cNvSpPr txBox="1"/>
          <p:nvPr/>
        </p:nvSpPr>
        <p:spPr>
          <a:xfrm>
            <a:off x="368778" y="3739155"/>
            <a:ext cx="8089421" cy="276999"/>
          </a:xfrm>
          <a:prstGeom prst="rect">
            <a:avLst/>
          </a:prstGeom>
          <a:noFill/>
        </p:spPr>
        <p:txBody>
          <a:bodyPr wrap="square" rtlCol="0">
            <a:spAutoFit/>
          </a:bodyPr>
          <a:lstStyle/>
          <a:p>
            <a:r>
              <a:rPr lang="en-US" sz="1200" b="1" dirty="0"/>
              <a:t>Measuring Progress: </a:t>
            </a:r>
            <a:r>
              <a:rPr lang="en-US" sz="1200" dirty="0"/>
              <a:t>Increase in investment by community; funds raised as a result of plans and strategies.</a:t>
            </a:r>
            <a:endParaRPr lang="en-US" sz="1200" b="1" dirty="0"/>
          </a:p>
        </p:txBody>
      </p:sp>
      <p:sp>
        <p:nvSpPr>
          <p:cNvPr id="11" name="TextBox 10"/>
          <p:cNvSpPr txBox="1"/>
          <p:nvPr/>
        </p:nvSpPr>
        <p:spPr>
          <a:xfrm>
            <a:off x="625863" y="4023887"/>
            <a:ext cx="7945328" cy="1652760"/>
          </a:xfrm>
          <a:prstGeom prst="rect">
            <a:avLst/>
          </a:prstGeom>
          <a:noFill/>
        </p:spPr>
        <p:txBody>
          <a:bodyPr wrap="square" rtlCol="0">
            <a:spAutoFit/>
          </a:bodyPr>
          <a:lstStyle/>
          <a:p>
            <a:pPr marL="171450" marR="0" lvl="0" indent="-171450">
              <a:lnSpc>
                <a:spcPct val="115000"/>
              </a:lnSpc>
              <a:spcBef>
                <a:spcPts val="0"/>
              </a:spcBef>
              <a:spcAft>
                <a:spcPts val="0"/>
              </a:spcAft>
              <a:buFont typeface="Arial" panose="020B0604020202020204" pitchFamily="34" charset="0"/>
              <a:buChar char="•"/>
            </a:pPr>
            <a:r>
              <a:rPr lang="en-US" sz="1200" dirty="0"/>
              <a:t>Goal: 50% of children enrolled at CPCD will be enrolled in CCCAP (Colorado Child Care Assistance Program)</a:t>
            </a:r>
          </a:p>
          <a:p>
            <a:pPr marL="171450" marR="0" lvl="0" indent="-171450">
              <a:lnSpc>
                <a:spcPct val="115000"/>
              </a:lnSpc>
              <a:spcBef>
                <a:spcPts val="0"/>
              </a:spcBef>
              <a:spcAft>
                <a:spcPts val="0"/>
              </a:spcAft>
              <a:buFont typeface="Arial" panose="020B0604020202020204" pitchFamily="34" charset="0"/>
              <a:buChar char="•"/>
            </a:pPr>
            <a:r>
              <a:rPr lang="en-US" sz="1200" dirty="0"/>
              <a:t>Status:</a:t>
            </a:r>
          </a:p>
          <a:p>
            <a:pPr marR="0" lvl="0">
              <a:lnSpc>
                <a:spcPct val="115000"/>
              </a:lnSpc>
              <a:spcBef>
                <a:spcPts val="0"/>
              </a:spcBef>
              <a:spcAft>
                <a:spcPts val="0"/>
              </a:spcAft>
            </a:pPr>
            <a:endParaRPr lang="en-US" sz="1200" dirty="0"/>
          </a:p>
          <a:p>
            <a:pPr marL="171450" indent="-171450">
              <a:buFont typeface="Arial" panose="020B0604020202020204" pitchFamily="34" charset="0"/>
              <a:buChar char="•"/>
            </a:pPr>
            <a:r>
              <a:rPr lang="en-US" sz="1200" dirty="0"/>
              <a:t>Goal: Secure 5 new corporate partners (total of $12,500) and retain 85% of current partners</a:t>
            </a:r>
          </a:p>
          <a:p>
            <a:pPr marL="171450" indent="-171450">
              <a:buFont typeface="Arial" panose="020B0604020202020204" pitchFamily="34" charset="0"/>
              <a:buChar char="•"/>
            </a:pPr>
            <a:r>
              <a:rPr lang="en-US" sz="1200" dirty="0"/>
              <a:t>Status:  </a:t>
            </a:r>
          </a:p>
          <a:p>
            <a:pPr marL="171450" lvl="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Goal: Increase donations from individuals by 15% (~$20,000) with the implementation of video campaigns</a:t>
            </a:r>
          </a:p>
          <a:p>
            <a:pPr marL="171450" indent="-171450">
              <a:buFont typeface="Arial" panose="020B0604020202020204" pitchFamily="34" charset="0"/>
              <a:buChar char="•"/>
            </a:pPr>
            <a:r>
              <a:rPr lang="en-US" sz="1200" dirty="0"/>
              <a:t>Status: </a:t>
            </a:r>
          </a:p>
        </p:txBody>
      </p:sp>
      <p:sp>
        <p:nvSpPr>
          <p:cNvPr id="3" name="TextBox 2">
            <a:extLst>
              <a:ext uri="{FF2B5EF4-FFF2-40B4-BE49-F238E27FC236}">
                <a16:creationId xmlns:a16="http://schemas.microsoft.com/office/drawing/2014/main" id="{D70F7356-4C66-27E4-7C3C-3E2304C89C62}"/>
              </a:ext>
            </a:extLst>
          </p:cNvPr>
          <p:cNvSpPr txBox="1"/>
          <p:nvPr/>
        </p:nvSpPr>
        <p:spPr>
          <a:xfrm>
            <a:off x="3409295" y="43995"/>
            <a:ext cx="2209800" cy="400110"/>
          </a:xfrm>
          <a:prstGeom prst="rect">
            <a:avLst/>
          </a:prstGeom>
          <a:noFill/>
        </p:spPr>
        <p:txBody>
          <a:bodyPr wrap="square" rtlCol="0">
            <a:spAutoFit/>
          </a:bodyPr>
          <a:lstStyle/>
          <a:p>
            <a:r>
              <a:rPr lang="en-US" sz="2000" b="1" dirty="0"/>
              <a:t>Year 4 – 2023-2024</a:t>
            </a:r>
          </a:p>
        </p:txBody>
      </p:sp>
    </p:spTree>
    <p:extLst>
      <p:ext uri="{BB962C8B-B14F-4D97-AF65-F5344CB8AC3E}">
        <p14:creationId xmlns:p14="http://schemas.microsoft.com/office/powerpoint/2010/main" val="3449640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76CFB243C54B40A7CB3B1334771BD9" ma:contentTypeVersion="15" ma:contentTypeDescription="Create a new document." ma:contentTypeScope="" ma:versionID="6d09a23deaf72bccf10ab5db9cf66959">
  <xsd:schema xmlns:xsd="http://www.w3.org/2001/XMLSchema" xmlns:xs="http://www.w3.org/2001/XMLSchema" xmlns:p="http://schemas.microsoft.com/office/2006/metadata/properties" xmlns:ns2="7dc73c2b-794d-4c9c-8a08-1d6650a30586" xmlns:ns3="84f5f4fb-ec1f-444e-8337-1f9bd930f615" targetNamespace="http://schemas.microsoft.com/office/2006/metadata/properties" ma:root="true" ma:fieldsID="5f177c6bc62f220f2c27bad59eecc9f4" ns2:_="" ns3:_="">
    <xsd:import namespace="7dc73c2b-794d-4c9c-8a08-1d6650a30586"/>
    <xsd:import namespace="84f5f4fb-ec1f-444e-8337-1f9bd930f61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c73c2b-794d-4c9c-8a08-1d6650a30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af05b264-1ed4-4259-8806-a68f7ce61c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4f5f4fb-ec1f-444e-8337-1f9bd930f615"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d4ffa369-d614-42c3-97ed-b072eae91f1c}" ma:internalName="TaxCatchAll" ma:showField="CatchAllData" ma:web="84f5f4fb-ec1f-444e-8337-1f9bd930f6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dc73c2b-794d-4c9c-8a08-1d6650a30586">
      <Terms xmlns="http://schemas.microsoft.com/office/infopath/2007/PartnerControls"/>
    </lcf76f155ced4ddcb4097134ff3c332f>
    <TaxCatchAll xmlns="84f5f4fb-ec1f-444e-8337-1f9bd930f615" xsi:nil="true"/>
  </documentManagement>
</p:properties>
</file>

<file path=customXml/itemProps1.xml><?xml version="1.0" encoding="utf-8"?>
<ds:datastoreItem xmlns:ds="http://schemas.openxmlformats.org/officeDocument/2006/customXml" ds:itemID="{0B5584F8-BC9C-4639-BEE2-BAB2D343DE96}">
  <ds:schemaRefs>
    <ds:schemaRef ds:uri="http://schemas.microsoft.com/sharepoint/v3/contenttype/forms"/>
  </ds:schemaRefs>
</ds:datastoreItem>
</file>

<file path=customXml/itemProps2.xml><?xml version="1.0" encoding="utf-8"?>
<ds:datastoreItem xmlns:ds="http://schemas.openxmlformats.org/officeDocument/2006/customXml" ds:itemID="{26BC7E45-8AF6-486B-BFB8-17E3BA9D891B}"/>
</file>

<file path=customXml/itemProps3.xml><?xml version="1.0" encoding="utf-8"?>
<ds:datastoreItem xmlns:ds="http://schemas.openxmlformats.org/officeDocument/2006/customXml" ds:itemID="{48849EE7-A981-42C1-A8D2-D41A1678CF7D}">
  <ds:schemaRefs>
    <ds:schemaRef ds:uri="http://schemas.microsoft.com/office/2006/metadata/properties"/>
    <ds:schemaRef ds:uri="http://schemas.microsoft.com/office/infopath/2007/PartnerControls"/>
    <ds:schemaRef ds:uri="7dc73c2b-794d-4c9c-8a08-1d6650a30586"/>
    <ds:schemaRef ds:uri="84f5f4fb-ec1f-444e-8337-1f9bd930f615"/>
  </ds:schemaRefs>
</ds:datastoreItem>
</file>

<file path=docProps/app.xml><?xml version="1.0" encoding="utf-8"?>
<Properties xmlns="http://schemas.openxmlformats.org/officeDocument/2006/extended-properties" xmlns:vt="http://schemas.openxmlformats.org/officeDocument/2006/docPropsVTypes">
  <TotalTime>1051</TotalTime>
  <Words>776</Words>
  <Application>Microsoft Office PowerPoint</Application>
  <PresentationFormat>On-screen Show (4:3)</PresentationFormat>
  <Paragraphs>79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Source Sans Pro</vt:lpstr>
      <vt:lpstr>Symbol</vt:lpstr>
      <vt:lpstr>Office Theme</vt:lpstr>
      <vt:lpstr>Expand and Enhance Early Childhood Services</vt:lpstr>
      <vt:lpstr>Ensure Comprehensive Services for All Programs</vt:lpstr>
      <vt:lpstr>Develop, Attract and Retain Qualified and Diverse Staff and Volunteers</vt:lpstr>
      <vt:lpstr>Commit to REACH Fund and Enhance Fundraising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 and Enhance Early Childhood Services</dc:title>
  <dc:creator>Amanda Rogers</dc:creator>
  <cp:lastModifiedBy>Amanda Rogers</cp:lastModifiedBy>
  <cp:revision>53</cp:revision>
  <cp:lastPrinted>2023-03-22T21:32:21Z</cp:lastPrinted>
  <dcterms:created xsi:type="dcterms:W3CDTF">2023-03-21T21:19:36Z</dcterms:created>
  <dcterms:modified xsi:type="dcterms:W3CDTF">2023-12-08T16:33:21Z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0x0101005E76CFB243C54B40A7CB3B1334771BD9</vt:lpwstr>
  </property>
  <property fmtid="{D5CDD505-2E9C-101B-9397-08002B2CF9AE}" pid="3" name="MediaServiceImageTags">
    <vt:lpwstr/>
  </property>
</Properties>
</file>